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6" r:id="rId2"/>
    <p:sldId id="257" r:id="rId3"/>
    <p:sldId id="258" r:id="rId4"/>
    <p:sldId id="270" r:id="rId5"/>
    <p:sldId id="280" r:id="rId6"/>
    <p:sldId id="282" r:id="rId7"/>
    <p:sldId id="263" r:id="rId8"/>
    <p:sldId id="262" r:id="rId9"/>
    <p:sldId id="260" r:id="rId10"/>
    <p:sldId id="264" r:id="rId11"/>
    <p:sldId id="265" r:id="rId12"/>
    <p:sldId id="267"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15F94"/>
    <a:srgbClr val="AD4EC7"/>
    <a:srgbClr val="009BD8"/>
    <a:srgbClr val="008FC6"/>
    <a:srgbClr val="5559AB"/>
    <a:srgbClr val="8F221A"/>
    <a:srgbClr val="FCEEED"/>
    <a:srgbClr val="C64D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23"/>
    <p:restoredTop sz="90584"/>
  </p:normalViewPr>
  <p:slideViewPr>
    <p:cSldViewPr snapToGrid="0" snapToObjects="1">
      <p:cViewPr>
        <p:scale>
          <a:sx n="113" d="100"/>
          <a:sy n="113" d="100"/>
        </p:scale>
        <p:origin x="216" y="856"/>
      </p:cViewPr>
      <p:guideLst>
        <p:guide orient="horz" pos="2160"/>
        <p:guide pos="2880"/>
      </p:guideLst>
    </p:cSldViewPr>
  </p:slideViewPr>
  <p:notesTextViewPr>
    <p:cViewPr>
      <p:scale>
        <a:sx n="1" d="1"/>
        <a:sy n="1" d="1"/>
      </p:scale>
      <p:origin x="0" y="0"/>
    </p:cViewPr>
  </p:notesTextViewPr>
  <p:sorterViewPr>
    <p:cViewPr>
      <p:scale>
        <a:sx n="130" d="100"/>
        <a:sy n="13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クラスタごとに注釈付け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データセットの拡大</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57"/>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9706" y="24363"/>
        <a:ext cx="3955291" cy="633395"/>
      </dsp:txXfrm>
    </dsp:sp>
    <dsp:sp modelId="{44B4833D-7840-B94E-ADE4-9EEB3A450D3A}">
      <dsp:nvSpPr>
        <dsp:cNvPr id="0" name=""/>
        <dsp:cNvSpPr/>
      </dsp:nvSpPr>
      <dsp:spPr>
        <a:xfrm rot="5400000">
          <a:off x="1871971" y="694182"/>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719258"/>
        <a:ext cx="180548" cy="175532"/>
      </dsp:txXfrm>
    </dsp:sp>
    <dsp:sp modelId="{84825DFD-ADAA-714B-A9F7-6A59F7B43CA7}">
      <dsp:nvSpPr>
        <dsp:cNvPr id="0" name=""/>
        <dsp:cNvSpPr/>
      </dsp:nvSpPr>
      <dsp:spPr>
        <a:xfrm>
          <a:off x="0" y="1011813"/>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06" y="1031519"/>
        <a:ext cx="3955291" cy="633395"/>
      </dsp:txXfrm>
    </dsp:sp>
    <dsp:sp modelId="{D9FB9453-3A35-7A42-9209-CC041E5E649A}">
      <dsp:nvSpPr>
        <dsp:cNvPr id="0" name=""/>
        <dsp:cNvSpPr/>
      </dsp:nvSpPr>
      <dsp:spPr>
        <a:xfrm rot="5400000">
          <a:off x="1871971" y="1701338"/>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1726414"/>
        <a:ext cx="180548" cy="175532"/>
      </dsp:txXfrm>
    </dsp:sp>
    <dsp:sp modelId="{782E82F2-82A3-0B4D-A167-B5A9E2DEC32D}">
      <dsp:nvSpPr>
        <dsp:cNvPr id="0" name=""/>
        <dsp:cNvSpPr/>
      </dsp:nvSpPr>
      <dsp:spPr>
        <a:xfrm>
          <a:off x="0" y="2018968"/>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06" y="2038674"/>
        <a:ext cx="3955291" cy="633395"/>
      </dsp:txXfrm>
    </dsp:sp>
    <dsp:sp modelId="{EF8C3ED8-5A7B-E24E-AFC6-8D76F1E36E18}">
      <dsp:nvSpPr>
        <dsp:cNvPr id="0" name=""/>
        <dsp:cNvSpPr/>
      </dsp:nvSpPr>
      <dsp:spPr>
        <a:xfrm rot="5400000">
          <a:off x="1871971" y="2708493"/>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2733569"/>
        <a:ext cx="180548" cy="175532"/>
      </dsp:txXfrm>
    </dsp:sp>
    <dsp:sp modelId="{34F8AF40-D70D-D545-AE25-39B8DAF607A1}">
      <dsp:nvSpPr>
        <dsp:cNvPr id="0" name=""/>
        <dsp:cNvSpPr/>
      </dsp:nvSpPr>
      <dsp:spPr>
        <a:xfrm>
          <a:off x="0" y="3026124"/>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クラスタごとに注釈付け</a:t>
          </a:r>
        </a:p>
      </dsp:txBody>
      <dsp:txXfrm>
        <a:off x="19706" y="3045830"/>
        <a:ext cx="3955291" cy="633395"/>
      </dsp:txXfrm>
    </dsp:sp>
    <dsp:sp modelId="{1CD39E9E-D837-4646-A823-5BDFC4BA64C5}">
      <dsp:nvSpPr>
        <dsp:cNvPr id="0" name=""/>
        <dsp:cNvSpPr/>
      </dsp:nvSpPr>
      <dsp:spPr>
        <a:xfrm rot="5400000">
          <a:off x="1878088" y="3707492"/>
          <a:ext cx="238526"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3738685"/>
        <a:ext cx="180548" cy="166968"/>
      </dsp:txXfrm>
    </dsp:sp>
    <dsp:sp modelId="{751E0659-B326-1D4D-B787-02DF6F4D4830}">
      <dsp:nvSpPr>
        <dsp:cNvPr id="0" name=""/>
        <dsp:cNvSpPr/>
      </dsp:nvSpPr>
      <dsp:spPr>
        <a:xfrm>
          <a:off x="0" y="4016966"/>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データセットの拡大</a:t>
          </a:r>
        </a:p>
      </dsp:txBody>
      <dsp:txXfrm>
        <a:off x="19706" y="4036672"/>
        <a:ext cx="3955291" cy="6333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2019/7/17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で作られたミームが</a:t>
            </a:r>
            <a:r>
              <a:rPr kumimoji="1" lang="en-US" altLang="ja-JP" dirty="0"/>
              <a:t>Reddit</a:t>
            </a:r>
            <a:r>
              <a:rPr kumimoji="1" lang="ja-JP" altLang="en-US"/>
              <a:t>で拡散されているかなどの調査はしていない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の表はデータセットの内訳についてです．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バックグラウンドレートは事象が生じる確率</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評価｜拡散された人種差別的ミームの割合</a:t>
            </a:r>
          </a:p>
        </p:txBody>
      </p:sp>
      <p:pic>
        <p:nvPicPr>
          <p:cNvPr id="14" name="図 13">
            <a:extLst>
              <a:ext uri="{FF2B5EF4-FFF2-40B4-BE49-F238E27FC236}">
                <a16:creationId xmlns:a16="http://schemas.microsoft.com/office/drawing/2014/main" id="{00FA10FF-FE3A-EE43-A007-4F90B3AD773A}"/>
              </a:ext>
            </a:extLst>
          </p:cNvPr>
          <p:cNvPicPr>
            <a:picLocks noChangeAspect="1"/>
          </p:cNvPicPr>
          <p:nvPr/>
        </p:nvPicPr>
        <p:blipFill>
          <a:blip r:embed="rId3"/>
          <a:stretch>
            <a:fillRect/>
          </a:stretch>
        </p:blipFill>
        <p:spPr>
          <a:xfrm>
            <a:off x="352426" y="2427068"/>
            <a:ext cx="8384384" cy="3992564"/>
          </a:xfrm>
          <a:prstGeom prst="rect">
            <a:avLst/>
          </a:prstGeom>
        </p:spPr>
      </p:pic>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38282" y="2178424"/>
            <a:ext cx="635414" cy="55375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20271" y="1317812"/>
            <a:ext cx="4182035" cy="86061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1885980252"/>
              </p:ext>
            </p:extLst>
          </p:nvPr>
        </p:nvGraphicFramePr>
        <p:xfrm>
          <a:off x="1026858" y="2816942"/>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1031966" y="2808514"/>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561530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グループ化 5">
            <a:extLst>
              <a:ext uri="{FF2B5EF4-FFF2-40B4-BE49-F238E27FC236}">
                <a16:creationId xmlns:a16="http://schemas.microsoft.com/office/drawing/2014/main" id="{709C145F-00EE-874A-84D3-72C4829E68D5}"/>
              </a:ext>
            </a:extLst>
          </p:cNvPr>
          <p:cNvGrpSpPr/>
          <p:nvPr/>
        </p:nvGrpSpPr>
        <p:grpSpPr>
          <a:xfrm>
            <a:off x="912959" y="2361599"/>
            <a:ext cx="7273925" cy="4071539"/>
            <a:chOff x="379559" y="2401940"/>
            <a:chExt cx="7273925" cy="4071539"/>
          </a:xfrm>
        </p:grpSpPr>
        <p:pic>
          <p:nvPicPr>
            <p:cNvPr id="11" name="図 10">
              <a:extLst>
                <a:ext uri="{FF2B5EF4-FFF2-40B4-BE49-F238E27FC236}">
                  <a16:creationId xmlns:a16="http://schemas.microsoft.com/office/drawing/2014/main" id="{480DCB3C-0DEE-874C-BB2A-24F726642BBE}"/>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18" name="図 17">
              <a:extLst>
                <a:ext uri="{FF2B5EF4-FFF2-40B4-BE49-F238E27FC236}">
                  <a16:creationId xmlns:a16="http://schemas.microsoft.com/office/drawing/2014/main" id="{D1B7ED2D-FF51-6241-855D-CF829810EED6}"/>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a:xfrm>
            <a:off x="6457950" y="6477374"/>
            <a:ext cx="2057400" cy="365125"/>
          </a:xfrm>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35356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07306" y="6085753"/>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9" name="正方形/長方形 18">
            <a:extLst>
              <a:ext uri="{FF2B5EF4-FFF2-40B4-BE49-F238E27FC236}">
                <a16:creationId xmlns:a16="http://schemas.microsoft.com/office/drawing/2014/main" id="{2B331EB2-4506-734A-A260-DE1A24237C86}"/>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969915561"/>
              </p:ext>
            </p:extLst>
          </p:nvPr>
        </p:nvGraphicFramePr>
        <p:xfrm>
          <a:off x="1587296" y="278699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273180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547601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78123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p:cNvCxnSpPr>
          <p:nvPr/>
        </p:nvCxnSpPr>
        <p:spPr>
          <a:xfrm>
            <a:off x="5580529" y="1949824"/>
            <a:ext cx="1358153" cy="76648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820270" y="1344706"/>
            <a:ext cx="4773705" cy="83371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Tree>
    <p:extLst>
      <p:ext uri="{BB962C8B-B14F-4D97-AF65-F5344CB8AC3E}">
        <p14:creationId xmlns:p14="http://schemas.microsoft.com/office/powerpoint/2010/main" val="103041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grpSp>
        <p:nvGrpSpPr>
          <p:cNvPr id="9" name="グループ化 8">
            <a:extLst>
              <a:ext uri="{FF2B5EF4-FFF2-40B4-BE49-F238E27FC236}">
                <a16:creationId xmlns:a16="http://schemas.microsoft.com/office/drawing/2014/main" id="{300C4F87-ECFE-6E49-9E3F-85339D414251}"/>
              </a:ext>
            </a:extLst>
          </p:cNvPr>
          <p:cNvGrpSpPr/>
          <p:nvPr/>
        </p:nvGrpSpPr>
        <p:grpSpPr>
          <a:xfrm>
            <a:off x="1100966" y="4736972"/>
            <a:ext cx="6475129" cy="1693599"/>
            <a:chOff x="1100966" y="4481838"/>
            <a:chExt cx="6475129" cy="1693599"/>
          </a:xfrm>
        </p:grpSpPr>
        <p:pic>
          <p:nvPicPr>
            <p:cNvPr id="5" name="図 4">
              <a:extLst>
                <a:ext uri="{FF2B5EF4-FFF2-40B4-BE49-F238E27FC236}">
                  <a16:creationId xmlns:a16="http://schemas.microsoft.com/office/drawing/2014/main" id="{B457B4EC-ABD3-1C46-BB4B-2EEA606173BC}"/>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6" name="図 5">
              <a:extLst>
                <a:ext uri="{FF2B5EF4-FFF2-40B4-BE49-F238E27FC236}">
                  <a16:creationId xmlns:a16="http://schemas.microsoft.com/office/drawing/2014/main" id="{F112C4CC-0072-F54E-B83E-93D97D746131}"/>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7" name="図 6">
              <a:extLst>
                <a:ext uri="{FF2B5EF4-FFF2-40B4-BE49-F238E27FC236}">
                  <a16:creationId xmlns:a16="http://schemas.microsoft.com/office/drawing/2014/main" id="{16F3F812-3676-ED4D-8F5F-6C85B98690D1}"/>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7850459"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ミームの起源と影響力を解釈できるツールの作成が必要</a:t>
            </a:r>
            <a:endParaRPr lang="en-US" altLang="ja-JP" sz="2400" b="1" u="sng" dirty="0">
              <a:solidFill>
                <a:schemeClr val="tx2"/>
              </a:solidFill>
              <a:ea typeface="メイリオ" charset="-128"/>
            </a:endParaRPr>
          </a:p>
        </p:txBody>
      </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[69]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[6] </a:t>
            </a:r>
          </a:p>
          <a:p>
            <a:r>
              <a:rPr lang="en-US" altLang="ja-JP" dirty="0"/>
              <a:t> 4chan,</a:t>
            </a:r>
            <a:r>
              <a:rPr lang="ja-JP" altLang="en-US"/>
              <a:t> </a:t>
            </a:r>
            <a:r>
              <a:rPr lang="en-US" altLang="ja-JP" dirty="0"/>
              <a:t>Reddit </a:t>
            </a:r>
            <a:r>
              <a:rPr lang="ja-JP" altLang="en-US"/>
              <a:t>で口汚い言葉を用いた投稿の検知</a:t>
            </a:r>
            <a:r>
              <a:rPr lang="en-US" altLang="ja-JP" dirty="0"/>
              <a:t> [10]</a:t>
            </a:r>
            <a:endParaRPr lang="ja-JP" altLang="en-US"/>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769441"/>
          </a:xfrm>
          <a:prstGeom prst="rect">
            <a:avLst/>
          </a:prstGeom>
        </p:spPr>
        <p:txBody>
          <a:bodyPr wrap="square">
            <a:spAutoFit/>
          </a:bodyPr>
          <a:lstStyle/>
          <a:p>
            <a:r>
              <a:rPr lang="en-US" altLang="ja-JP" sz="1100" dirty="0"/>
              <a:t>[69]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[6] </a:t>
            </a:r>
            <a:r>
              <a:rPr lang="en" altLang="ja-JP" sz="1100" dirty="0"/>
              <a:t>L. A. Adamic, T. M. Lento, E. Adar, and P. C. Ng. Information Evolution in Social Networks. In WSDM, 2016.</a:t>
            </a:r>
          </a:p>
          <a:p>
            <a:r>
              <a:rPr lang="en" altLang="ja-JP" sz="1100" dirty="0"/>
              <a:t>[10] E. Chandrasekharan, M. </a:t>
            </a:r>
            <a:r>
              <a:rPr lang="en" altLang="ja-JP" sz="1100" dirty="0" err="1"/>
              <a:t>Samory</a:t>
            </a:r>
            <a:r>
              <a:rPr lang="en" altLang="ja-JP" sz="1100" dirty="0"/>
              <a:t>, A. Srinivasan, and E. Gilbert.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6" y="3033131"/>
            <a:ext cx="8318809" cy="2843561"/>
            <a:chOff x="602167" y="3166946"/>
            <a:chExt cx="8318809" cy="2843561"/>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2732048"/>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u="sng" dirty="0">
                  <a:solidFill>
                    <a:schemeClr val="accent1"/>
                  </a:solidFill>
                  <a:latin typeface="Helvetica Neue 本文" charset="0"/>
                </a:rPr>
                <a:t> </a:t>
              </a:r>
              <a:r>
                <a:rPr lang="ja-JP" altLang="en-US" b="1" u="sng">
                  <a:solidFill>
                    <a:schemeClr val="accent1"/>
                  </a:solidFill>
                  <a:latin typeface="Helvetica Neue 本文" charset="0"/>
                </a:rPr>
                <a:t>検証対象でない</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データセットは利用不可</a:t>
              </a:r>
              <a:endParaRPr lang="en-US" altLang="ja-JP" b="1" dirty="0">
                <a:solidFill>
                  <a:schemeClr val="accent1"/>
                </a:solidFill>
              </a:endParaRPr>
            </a:p>
            <a:p>
              <a:pPr lvl="1"/>
              <a:r>
                <a:rPr lang="ja-JP" altLang="en-US"/>
                <a:t>複数</a:t>
              </a:r>
              <a:r>
                <a:rPr lang="en-US" altLang="ja-JP" dirty="0"/>
                <a:t> SNS </a:t>
              </a:r>
              <a:r>
                <a:rPr lang="ja-JP" altLang="en-US"/>
                <a:t>のミームを意味付けが必要</a:t>
              </a:r>
              <a:endParaRPr lang="en-US" altLang="ja-JP" dirty="0"/>
            </a:p>
            <a:p>
              <a:pPr lvl="2"/>
              <a:r>
                <a:rPr lang="ja-JP" altLang="en-US"/>
                <a:t>ハッシュ化した画像のクラスタリングを実施</a:t>
              </a:r>
              <a:endParaRPr lang="en-US" altLang="ja-JP" dirty="0"/>
            </a:p>
            <a:p>
              <a:r>
                <a:rPr lang="ja-JP" altLang="en-US" b="1" u="sng">
                  <a:solidFill>
                    <a:schemeClr val="accent1"/>
                  </a:solidFill>
                </a:rPr>
                <a:t>複数</a:t>
              </a:r>
              <a:r>
                <a:rPr lang="en-US" altLang="ja-JP" b="1" u="sng" dirty="0">
                  <a:solidFill>
                    <a:schemeClr val="accent1"/>
                  </a:solidFill>
                </a:rPr>
                <a:t> SNS </a:t>
              </a:r>
              <a:r>
                <a:rPr lang="ja-JP" altLang="en-US" b="1" u="sng">
                  <a:solidFill>
                    <a:schemeClr val="accent1"/>
                  </a:solidFill>
                </a:rPr>
                <a:t>間のミームの伝搬の検知は不可能</a:t>
              </a:r>
            </a:p>
            <a:p>
              <a:pPr lvl="1"/>
              <a:r>
                <a:rPr lang="ja-JP" altLang="en-US"/>
                <a:t>複数</a:t>
              </a:r>
              <a:r>
                <a:rPr lang="en-US" altLang="ja-JP" dirty="0"/>
                <a:t> SNS </a:t>
              </a:r>
              <a:r>
                <a:rPr lang="ja-JP" altLang="en-US"/>
                <a:t>間のミームの伝搬を検知が必要</a:t>
              </a:r>
              <a:endParaRPr lang="en-US" altLang="ja-JP" dirty="0"/>
            </a:p>
            <a:p>
              <a:pPr lvl="2"/>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283241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前提知識</a:t>
            </a:r>
            <a:r>
              <a:rPr lang="en-US" altLang="ja-JP" dirty="0"/>
              <a:t> 1</a:t>
            </a:r>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1108257" y="6257100"/>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823021347"/>
              </p:ext>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3703585362"/>
              </p:ext>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solidFill>
                  <a:schemeClr val="accent2"/>
                </a:solidFill>
              </a:rPr>
              <a:t>ミームの辞書をまとめたクラウドソーシングサービス</a:t>
            </a:r>
            <a:endParaRPr lang="en-US" altLang="ja-JP" b="1" dirty="0">
              <a:solidFill>
                <a:schemeClr val="accent2"/>
              </a:solidFill>
            </a:endParaRPr>
          </a:p>
          <a:p>
            <a:pPr lvl="1"/>
            <a:r>
              <a:rPr lang="ja-JP" altLang="en-US" dirty="0"/>
              <a:t>ミームに対して役立つメタデータを供給</a:t>
            </a:r>
            <a:endParaRPr kumimoji="1" lang="en-US" altLang="ja-JP" dirty="0"/>
          </a:p>
          <a:p>
            <a:pPr lvl="2"/>
            <a:r>
              <a:rPr lang="ja-JP" altLang="en-US" dirty="0"/>
              <a:t>起源</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xmlns="">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3"/>
                          <a:stretch>
                            <a:fillRect l="-154902" t="-102778" r="-402941" b="-219444"/>
                          </a:stretch>
                        </a:blipFill>
                      </a:tcPr>
                    </a:tc>
                    <a:tc>
                      <a:txBody>
                        <a:bodyPr/>
                        <a:lstStyle/>
                        <a:p>
                          <a:endParaRPr lang="ja-JP"/>
                        </a:p>
                      </a:txBody>
                      <a:tcPr marL="109954" marR="109954" marT="54977" marB="54977">
                        <a:blipFill>
                          <a:blip r:embed="rId3"/>
                          <a:stretch>
                            <a:fillRect l="-254902" t="-102778" r="-302941" b="-219444"/>
                          </a:stretch>
                        </a:blipFill>
                      </a:tcPr>
                    </a:tc>
                    <a:tc>
                      <a:txBody>
                        <a:bodyPr/>
                        <a:lstStyle/>
                        <a:p>
                          <a:endParaRPr lang="ja-JP"/>
                        </a:p>
                      </a:txBody>
                      <a:tcPr marL="109954" marR="109954" marT="54977" marB="54977">
                        <a:blipFill>
                          <a:blip r:embed="rId3"/>
                          <a:stretch>
                            <a:fillRect l="-351456" t="-102778" r="-200000" b="-219444"/>
                          </a:stretch>
                        </a:blipFill>
                      </a:tcPr>
                    </a:tc>
                    <a:tc>
                      <a:txBody>
                        <a:bodyPr/>
                        <a:lstStyle/>
                        <a:p>
                          <a:endParaRPr lang="ja-JP"/>
                        </a:p>
                      </a:txBody>
                      <a:tcPr marL="109954" marR="109954" marT="54977" marB="54977">
                        <a:blipFill>
                          <a:blip r:embed="rId3"/>
                          <a:stretch>
                            <a:fillRect l="-455882" t="-102778" r="-101961" b="-219444"/>
                          </a:stretch>
                        </a:blipFill>
                      </a:tcPr>
                    </a:tc>
                    <a:tc>
                      <a:txBody>
                        <a:bodyPr/>
                        <a:lstStyle/>
                        <a:p>
                          <a:endParaRPr lang="ja-JP"/>
                        </a:p>
                      </a:txBody>
                      <a:tcPr marL="109954" marR="109954" marT="54977" marB="54977">
                        <a:blipFill>
                          <a:blip r:embed="rId3"/>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3"/>
                          <a:stretch>
                            <a:fillRect l="-154902" t="-208571" r="-402941" b="-125714"/>
                          </a:stretch>
                        </a:blipFill>
                      </a:tcPr>
                    </a:tc>
                    <a:tc>
                      <a:txBody>
                        <a:bodyPr/>
                        <a:lstStyle/>
                        <a:p>
                          <a:endParaRPr lang="ja-JP"/>
                        </a:p>
                      </a:txBody>
                      <a:tcPr marL="109954" marR="109954" marT="54977" marB="54977">
                        <a:blipFill>
                          <a:blip r:embed="rId3"/>
                          <a:stretch>
                            <a:fillRect l="-254902" t="-208571" r="-302941" b="-125714"/>
                          </a:stretch>
                        </a:blipFill>
                      </a:tcPr>
                    </a:tc>
                    <a:tc>
                      <a:txBody>
                        <a:bodyPr/>
                        <a:lstStyle/>
                        <a:p>
                          <a:endParaRPr lang="ja-JP"/>
                        </a:p>
                      </a:txBody>
                      <a:tcPr marL="109954" marR="109954" marT="54977" marB="54977">
                        <a:blipFill>
                          <a:blip r:embed="rId3"/>
                          <a:stretch>
                            <a:fillRect l="-351456" t="-208571" r="-200000" b="-125714"/>
                          </a:stretch>
                        </a:blipFill>
                      </a:tcPr>
                    </a:tc>
                    <a:tc>
                      <a:txBody>
                        <a:bodyPr/>
                        <a:lstStyle/>
                        <a:p>
                          <a:endParaRPr lang="ja-JP"/>
                        </a:p>
                      </a:txBody>
                      <a:tcPr marL="109954" marR="109954" marT="54977" marB="54977">
                        <a:blipFill>
                          <a:blip r:embed="rId3"/>
                          <a:stretch>
                            <a:fillRect l="-455882" t="-208571" r="-101961" b="-125714"/>
                          </a:stretch>
                        </a:blipFill>
                      </a:tcPr>
                    </a:tc>
                    <a:tc>
                      <a:txBody>
                        <a:bodyPr/>
                        <a:lstStyle/>
                        <a:p>
                          <a:endParaRPr lang="ja-JP"/>
                        </a:p>
                      </a:txBody>
                      <a:tcPr marL="109954" marR="109954" marT="54977" marB="54977">
                        <a:blipFill>
                          <a:blip r:embed="rId3"/>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3"/>
                          <a:stretch>
                            <a:fillRect l="-154902" t="-300000" r="-402941" b="-22222"/>
                          </a:stretch>
                        </a:blipFill>
                      </a:tcPr>
                    </a:tc>
                    <a:tc>
                      <a:txBody>
                        <a:bodyPr/>
                        <a:lstStyle/>
                        <a:p>
                          <a:endParaRPr lang="ja-JP"/>
                        </a:p>
                      </a:txBody>
                      <a:tcPr marL="109954" marR="109954" marT="54977" marB="54977">
                        <a:blipFill>
                          <a:blip r:embed="rId3"/>
                          <a:stretch>
                            <a:fillRect l="-254902" t="-300000" r="-302941" b="-22222"/>
                          </a:stretch>
                        </a:blipFill>
                      </a:tcPr>
                    </a:tc>
                    <a:tc>
                      <a:txBody>
                        <a:bodyPr/>
                        <a:lstStyle/>
                        <a:p>
                          <a:endParaRPr lang="ja-JP"/>
                        </a:p>
                      </a:txBody>
                      <a:tcPr marL="109954" marR="109954" marT="54977" marB="54977">
                        <a:blipFill>
                          <a:blip r:embed="rId3"/>
                          <a:stretch>
                            <a:fillRect l="-351456" t="-300000" r="-200000" b="-22222"/>
                          </a:stretch>
                        </a:blipFill>
                      </a:tcPr>
                    </a:tc>
                    <a:tc>
                      <a:txBody>
                        <a:bodyPr/>
                        <a:lstStyle/>
                        <a:p>
                          <a:endParaRPr lang="ja-JP"/>
                        </a:p>
                      </a:txBody>
                      <a:tcPr marL="109954" marR="109954" marT="54977" marB="54977">
                        <a:blipFill>
                          <a:blip r:embed="rId3"/>
                          <a:stretch>
                            <a:fillRect l="-455882" t="-300000" r="-101961" b="-22222"/>
                          </a:stretch>
                        </a:blipFill>
                      </a:tcPr>
                    </a:tc>
                    <a:tc>
                      <a:txBody>
                        <a:bodyPr/>
                        <a:lstStyle/>
                        <a:p>
                          <a:endParaRPr lang="ja-JP"/>
                        </a:p>
                      </a:txBody>
                      <a:tcPr marL="109954" marR="109954" marT="54977" marB="54977">
                        <a:blipFill>
                          <a:blip r:embed="rId3"/>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前提知識</a:t>
            </a:r>
            <a:r>
              <a:rPr lang="en-US" altLang="ja-JP" dirty="0"/>
              <a:t> 2</a:t>
            </a:r>
            <a:r>
              <a:rPr lang="ja-JP" altLang="en-US"/>
              <a:t>｜ミームを保有するデータベース</a:t>
            </a:r>
          </a:p>
        </p:txBody>
      </p:sp>
      <p:sp>
        <p:nvSpPr>
          <p:cNvPr id="5" name="正方形/長方形 4">
            <a:extLst>
              <a:ext uri="{FF2B5EF4-FFF2-40B4-BE49-F238E27FC236}">
                <a16:creationId xmlns:a16="http://schemas.microsoft.com/office/drawing/2014/main" id="{39A648A7-A984-6248-972F-AD97C670BA2C}"/>
              </a:ext>
            </a:extLst>
          </p:cNvPr>
          <p:cNvSpPr/>
          <p:nvPr/>
        </p:nvSpPr>
        <p:spPr>
          <a:xfrm>
            <a:off x="827314" y="4463535"/>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2786162711"/>
              </p:ext>
            </p:extLst>
          </p:nvPr>
        </p:nvGraphicFramePr>
        <p:xfrm>
          <a:off x="650211" y="1032933"/>
          <a:ext cx="3994703" cy="47107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28701" y="1032933"/>
            <a:ext cx="4415299" cy="5203514"/>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678516" y="6028266"/>
            <a:ext cx="5856817"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入力が画像なのでどの</a:t>
            </a:r>
            <a:r>
              <a:rPr lang="en-US" altLang="ja-JP" b="1" dirty="0"/>
              <a:t> SNS </a:t>
            </a:r>
            <a:r>
              <a:rPr lang="ja-JP" altLang="en-US" b="1"/>
              <a:t>にも対応可能</a:t>
            </a:r>
            <a:endParaRPr lang="en-US" altLang="ja-JP" b="1"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害のないミームが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kumimoji="1" lang="en-US" altLang="ja-JP" dirty="0"/>
              <a:t>SNS </a:t>
            </a:r>
            <a:r>
              <a:rPr kumimoji="1" lang="ja-JP" altLang="en-US"/>
              <a:t>毎に投稿されるミームの割合</a:t>
            </a:r>
          </a:p>
        </p:txBody>
      </p:sp>
      <p:grpSp>
        <p:nvGrpSpPr>
          <p:cNvPr id="29" name="グループ化 28">
            <a:extLst>
              <a:ext uri="{FF2B5EF4-FFF2-40B4-BE49-F238E27FC236}">
                <a16:creationId xmlns:a16="http://schemas.microsoft.com/office/drawing/2014/main" id="{A1F1F9F5-22EF-854E-8213-5B13D9CD2159}"/>
              </a:ext>
            </a:extLst>
          </p:cNvPr>
          <p:cNvGrpSpPr/>
          <p:nvPr/>
        </p:nvGrpSpPr>
        <p:grpSpPr>
          <a:xfrm>
            <a:off x="678055" y="3886271"/>
            <a:ext cx="7834574" cy="2855298"/>
            <a:chOff x="173034" y="1057843"/>
            <a:chExt cx="8844842" cy="3223489"/>
          </a:xfrm>
        </p:grpSpPr>
        <p:pic>
          <p:nvPicPr>
            <p:cNvPr id="5" name="図 4">
              <a:extLst>
                <a:ext uri="{FF2B5EF4-FFF2-40B4-BE49-F238E27FC236}">
                  <a16:creationId xmlns:a16="http://schemas.microsoft.com/office/drawing/2014/main" id="{747EC4BD-C39D-024A-9817-0799450C7BB2}"/>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6" name="正方形/長方形 5">
              <a:extLst>
                <a:ext uri="{FF2B5EF4-FFF2-40B4-BE49-F238E27FC236}">
                  <a16:creationId xmlns:a16="http://schemas.microsoft.com/office/drawing/2014/main" id="{76921C43-07E2-CD48-BFE4-FBD0E00D0C1E}"/>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7" name="正方形/長方形 6">
              <a:extLst>
                <a:ext uri="{FF2B5EF4-FFF2-40B4-BE49-F238E27FC236}">
                  <a16:creationId xmlns:a16="http://schemas.microsoft.com/office/drawing/2014/main" id="{5586A141-223C-D14D-8095-E951DEA89B00}"/>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8" name="正方形/長方形 7">
              <a:extLst>
                <a:ext uri="{FF2B5EF4-FFF2-40B4-BE49-F238E27FC236}">
                  <a16:creationId xmlns:a16="http://schemas.microsoft.com/office/drawing/2014/main" id="{029C5A48-B7FA-F74C-84F3-4A053C420DF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9" name="正方形/長方形 8">
              <a:extLst>
                <a:ext uri="{FF2B5EF4-FFF2-40B4-BE49-F238E27FC236}">
                  <a16:creationId xmlns:a16="http://schemas.microsoft.com/office/drawing/2014/main" id="{A420CDA2-5754-DC43-891A-9DD17F9A9D53}"/>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0" name="正方形/長方形 9">
              <a:extLst>
                <a:ext uri="{FF2B5EF4-FFF2-40B4-BE49-F238E27FC236}">
                  <a16:creationId xmlns:a16="http://schemas.microsoft.com/office/drawing/2014/main" id="{A9036454-855F-7C4B-9210-DDEAD2554248}"/>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1" name="正方形/長方形 10">
              <a:extLst>
                <a:ext uri="{FF2B5EF4-FFF2-40B4-BE49-F238E27FC236}">
                  <a16:creationId xmlns:a16="http://schemas.microsoft.com/office/drawing/2014/main" id="{270DD055-5632-824B-8F0E-4DED60AD3C4B}"/>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2" name="正方形/長方形 11">
              <a:extLst>
                <a:ext uri="{FF2B5EF4-FFF2-40B4-BE49-F238E27FC236}">
                  <a16:creationId xmlns:a16="http://schemas.microsoft.com/office/drawing/2014/main" id="{E379FC15-AB74-614C-9070-3EDBC54DA5F5}"/>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3" name="正方形/長方形 12">
              <a:extLst>
                <a:ext uri="{FF2B5EF4-FFF2-40B4-BE49-F238E27FC236}">
                  <a16:creationId xmlns:a16="http://schemas.microsoft.com/office/drawing/2014/main" id="{049F9BCB-756F-EA49-80DB-55BD6197C02F}"/>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4" name="正方形/長方形 13">
              <a:extLst>
                <a:ext uri="{FF2B5EF4-FFF2-40B4-BE49-F238E27FC236}">
                  <a16:creationId xmlns:a16="http://schemas.microsoft.com/office/drawing/2014/main" id="{C98E3C17-952A-D44B-A83E-3EB3C3A924B5}"/>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5" name="正方形/長方形 14">
              <a:extLst>
                <a:ext uri="{FF2B5EF4-FFF2-40B4-BE49-F238E27FC236}">
                  <a16:creationId xmlns:a16="http://schemas.microsoft.com/office/drawing/2014/main" id="{DB4A1623-4BFF-1749-82D4-71292D841BCE}"/>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6" name="正方形/長方形 15">
              <a:extLst>
                <a:ext uri="{FF2B5EF4-FFF2-40B4-BE49-F238E27FC236}">
                  <a16:creationId xmlns:a16="http://schemas.microsoft.com/office/drawing/2014/main" id="{81CD10F2-C4E2-2441-98B8-4D8C559E5938}"/>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7" name="正方形/長方形 16">
              <a:extLst>
                <a:ext uri="{FF2B5EF4-FFF2-40B4-BE49-F238E27FC236}">
                  <a16:creationId xmlns:a16="http://schemas.microsoft.com/office/drawing/2014/main" id="{CF5C6EDA-50B1-0945-816D-DDA0D04AB7EC}"/>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8" name="正方形/長方形 17">
              <a:extLst>
                <a:ext uri="{FF2B5EF4-FFF2-40B4-BE49-F238E27FC236}">
                  <a16:creationId xmlns:a16="http://schemas.microsoft.com/office/drawing/2014/main" id="{0B668403-3B73-584A-8C31-ED80F7D70105}"/>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19" name="正方形/長方形 18">
              <a:extLst>
                <a:ext uri="{FF2B5EF4-FFF2-40B4-BE49-F238E27FC236}">
                  <a16:creationId xmlns:a16="http://schemas.microsoft.com/office/drawing/2014/main" id="{DA759C3D-88E7-9148-9046-518BBEB050F9}"/>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0" name="正方形/長方形 19">
              <a:extLst>
                <a:ext uri="{FF2B5EF4-FFF2-40B4-BE49-F238E27FC236}">
                  <a16:creationId xmlns:a16="http://schemas.microsoft.com/office/drawing/2014/main" id="{55D1C744-3842-D049-B9A6-2405EA03B0B7}"/>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1" name="正方形/長方形 20">
              <a:extLst>
                <a:ext uri="{FF2B5EF4-FFF2-40B4-BE49-F238E27FC236}">
                  <a16:creationId xmlns:a16="http://schemas.microsoft.com/office/drawing/2014/main" id="{533E44FA-EBC5-BF41-ACB1-08B23BF2D4DD}"/>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2" name="正方形/長方形 21">
              <a:extLst>
                <a:ext uri="{FF2B5EF4-FFF2-40B4-BE49-F238E27FC236}">
                  <a16:creationId xmlns:a16="http://schemas.microsoft.com/office/drawing/2014/main" id="{78EC6515-3FA5-724D-9A23-2F287504284F}"/>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3" name="正方形/長方形 22">
              <a:extLst>
                <a:ext uri="{FF2B5EF4-FFF2-40B4-BE49-F238E27FC236}">
                  <a16:creationId xmlns:a16="http://schemas.microsoft.com/office/drawing/2014/main" id="{08156F66-7AD0-4442-867E-FD655C909514}"/>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4" name="正方形/長方形 23">
              <a:extLst>
                <a:ext uri="{FF2B5EF4-FFF2-40B4-BE49-F238E27FC236}">
                  <a16:creationId xmlns:a16="http://schemas.microsoft.com/office/drawing/2014/main" id="{4ED2E90F-CAD9-CA4A-B0BE-2A53B0763F1C}"/>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5" name="正方形/長方形 24">
              <a:extLst>
                <a:ext uri="{FF2B5EF4-FFF2-40B4-BE49-F238E27FC236}">
                  <a16:creationId xmlns:a16="http://schemas.microsoft.com/office/drawing/2014/main" id="{054853BF-DE80-0D43-A1FC-8C232AE86599}"/>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6" name="正方形/長方形 25">
              <a:extLst>
                <a:ext uri="{FF2B5EF4-FFF2-40B4-BE49-F238E27FC236}">
                  <a16:creationId xmlns:a16="http://schemas.microsoft.com/office/drawing/2014/main" id="{C22C80D6-CB9D-1745-AF2C-E6D931451571}"/>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27" name="正方形/長方形 26">
              <a:extLst>
                <a:ext uri="{FF2B5EF4-FFF2-40B4-BE49-F238E27FC236}">
                  <a16:creationId xmlns:a16="http://schemas.microsoft.com/office/drawing/2014/main" id="{89965647-D886-9D4B-9EF5-05ADCA9629B2}"/>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評価｜ミームの投稿数の推移</a:t>
            </a:r>
          </a:p>
        </p:txBody>
      </p:sp>
      <p:pic>
        <p:nvPicPr>
          <p:cNvPr id="14" name="図 13">
            <a:extLst>
              <a:ext uri="{FF2B5EF4-FFF2-40B4-BE49-F238E27FC236}">
                <a16:creationId xmlns:a16="http://schemas.microsoft.com/office/drawing/2014/main" id="{4612C18B-DB5E-3945-BBC2-6A3F07E56FF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solidFill>
                  <a:schemeClr val="tx2"/>
                </a:solidFill>
                <a:latin typeface="Meiryo" charset="-128"/>
                <a:ea typeface="Meiryo" charset="-128"/>
                <a:cs typeface="Meiryo" charset="-128"/>
              </a:rPr>
              <a:t>継続的</a:t>
            </a:r>
            <a:r>
              <a:rPr lang="ja-JP" altLang="en-US" b="1" dirty="0">
                <a:solidFill>
                  <a:schemeClr val="tx2"/>
                </a:solidFill>
                <a:latin typeface="Meiryo" charset="-128"/>
                <a:ea typeface="Meiryo" charset="-128"/>
                <a:cs typeface="Meiryo" charset="-128"/>
              </a:rPr>
              <a:t>な</a:t>
            </a:r>
            <a:r>
              <a:rPr lang="en-US" altLang="ja-JP" b="1" dirty="0">
                <a:solidFill>
                  <a:schemeClr val="tx2"/>
                </a:solidFill>
                <a:latin typeface="Meiryo" charset="-128"/>
                <a:ea typeface="Meiryo" charset="-128"/>
                <a:cs typeface="Meiryo" charset="-128"/>
              </a:rPr>
              <a:t> </a:t>
            </a:r>
            <a:br>
              <a:rPr lang="en-US" altLang="ja-JP" b="1" dirty="0">
                <a:solidFill>
                  <a:schemeClr val="tx2"/>
                </a:solidFill>
                <a:latin typeface="Meiryo" charset="-128"/>
                <a:ea typeface="Meiryo" charset="-128"/>
                <a:cs typeface="Meiryo" charset="-128"/>
              </a:rPr>
            </a:br>
            <a:r>
              <a:rPr lang="en-US" altLang="ja-JP" b="1" dirty="0">
                <a:solidFill>
                  <a:schemeClr val="tx2"/>
                </a:solidFill>
                <a:ea typeface="Meiryo" charset="-128"/>
                <a:cs typeface="Meiryo" charset="-128"/>
              </a:rPr>
              <a:t>/pol/ </a:t>
            </a:r>
            <a:r>
              <a:rPr lang="ja-JP" altLang="en-US" b="1" dirty="0">
                <a:solidFill>
                  <a:schemeClr val="tx2"/>
                </a:solidFill>
                <a:latin typeface="Meiryo" charset="-128"/>
                <a:ea typeface="Meiryo" charset="-128"/>
                <a:cs typeface="Meiryo" charset="-128"/>
              </a:rPr>
              <a:t>への</a:t>
            </a:r>
            <a:r>
              <a:rPr kumimoji="1" lang="ja-JP" altLang="en-US" b="1"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solidFill>
                  <a:schemeClr val="tx2"/>
                </a:solidFill>
                <a:latin typeface="Meiryo" charset="-128"/>
                <a:ea typeface="Meiryo" charset="-128"/>
                <a:cs typeface="Meiryo" charset="-128"/>
              </a:rPr>
              <a:t>Mainstream</a:t>
            </a:r>
            <a:r>
              <a:rPr kumimoji="1" lang="ja-JP" altLang="en-US" b="1" dirty="0">
                <a:solidFill>
                  <a:schemeClr val="tx2"/>
                </a:solidFill>
                <a:latin typeface="Meiryo" charset="-128"/>
                <a:ea typeface="Meiryo" charset="-128"/>
                <a:cs typeface="Meiryo" charset="-128"/>
              </a:rPr>
              <a:t> で</a:t>
            </a:r>
            <a:endParaRPr kumimoji="1" lang="en-US" altLang="ja-JP" b="1" dirty="0">
              <a:solidFill>
                <a:schemeClr val="tx2"/>
              </a:solidFill>
              <a:latin typeface="Meiryo" charset="-128"/>
              <a:ea typeface="Meiryo" charset="-128"/>
              <a:cs typeface="Meiryo" charset="-128"/>
            </a:endParaRPr>
          </a:p>
          <a:p>
            <a:pPr algn="ctr"/>
            <a:r>
              <a:rPr lang="ja-JP" altLang="en-US" b="1" dirty="0">
                <a:solidFill>
                  <a:schemeClr val="tx2"/>
                </a:solidFill>
                <a:latin typeface="Meiryo" charset="-128"/>
                <a:ea typeface="Meiryo" charset="-128"/>
                <a:cs typeface="Meiryo" charset="-128"/>
              </a:rPr>
              <a:t>ほとんど投稿無し</a:t>
            </a:r>
            <a:endParaRPr kumimoji="1" lang="ja-JP" altLang="en-US" b="1" dirty="0">
              <a:solidFill>
                <a:schemeClr val="tx2"/>
              </a:solidFill>
              <a:latin typeface="Meiryo" charset="-128"/>
              <a:ea typeface="Meiryo" charset="-128"/>
              <a:cs typeface="Meiryo" charset="-128"/>
            </a:endParaRPr>
          </a:p>
        </p:txBody>
      </p:sp>
      <p:pic>
        <p:nvPicPr>
          <p:cNvPr id="21" name="図 20">
            <a:extLst>
              <a:ext uri="{FF2B5EF4-FFF2-40B4-BE49-F238E27FC236}">
                <a16:creationId xmlns:a16="http://schemas.microsoft.com/office/drawing/2014/main" id="{5E822685-3FAB-9840-99C2-81D02A3E0E39}"/>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dirty="0">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a:t>
            </a:r>
          </a:p>
          <a:p>
            <a:pPr algn="ctr"/>
            <a:r>
              <a:rPr lang="ja-JP" altLang="en-US"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br>
              <a:rPr kumimoji="1" lang="en-US" altLang="ja-JP" dirty="0">
                <a:solidFill>
                  <a:schemeClr val="tx2"/>
                </a:solidFill>
                <a:ea typeface="Meiryo" charset="-128"/>
                <a:cs typeface="Meiryo" charset="-128"/>
              </a:rPr>
            </a:b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solidFill>
                  <a:schemeClr val="tx2"/>
                </a:solidFill>
                <a:ea typeface="Meiryo" charset="-128"/>
                <a:cs typeface="Meiryo" charset="-128"/>
              </a:rPr>
              <a:t>継続的な投稿</a:t>
            </a:r>
            <a:endParaRPr lang="en-US" altLang="ja-JP" b="1"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6127522"/>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6128850"/>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659685"/>
            <a:ext cx="3864429" cy="3023827"/>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00050" lvl="1" indent="-400050">
              <a:lnSpc>
                <a:spcPct val="150000"/>
              </a:lnSpc>
              <a:spcAft>
                <a:spcPts val="0"/>
              </a:spcAft>
              <a:buClrTx/>
              <a:buFont typeface="+mj-lt"/>
              <a:buAutoNum type="romanUcPeriod"/>
            </a:pPr>
            <a:r>
              <a:rPr lang="ja-JP" altLang="en-US" sz="1800"/>
              <a:t>各事象発生時にポールを立て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「事象の発生要因」として抽出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「事象の発生要因」内で事前に発生した事象を再帰的に置換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「投稿に起因する</a:t>
            </a:r>
            <a:r>
              <a:rPr lang="en-US" altLang="ja-JP" sz="1800" dirty="0"/>
              <a:t> SNS</a:t>
            </a:r>
            <a:r>
              <a:rPr lang="ja-JP" altLang="en-US" sz="1800"/>
              <a:t>」を特定</a:t>
            </a:r>
            <a:endParaRPr lang="en-US" altLang="ja-JP" sz="1800" dirty="0"/>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28650" y="1171580"/>
            <a:ext cx="7886700" cy="613677"/>
          </a:xfrm>
        </p:spPr>
        <p:txBody>
          <a:bodyPr/>
          <a:lstStyle/>
          <a:p>
            <a:r>
              <a:rPr lang="en-US" altLang="ja-JP" b="1" dirty="0">
                <a:solidFill>
                  <a:schemeClr val="accent1"/>
                </a:solidFill>
              </a:rPr>
              <a:t> </a:t>
            </a:r>
            <a:r>
              <a:rPr lang="ja-JP" altLang="en-US"/>
              <a:t>ミームの投稿</a:t>
            </a:r>
            <a:r>
              <a:rPr lang="en-US" altLang="ja-JP" dirty="0"/>
              <a:t> (</a:t>
            </a:r>
            <a:r>
              <a:rPr lang="ja-JP" altLang="en-US"/>
              <a:t>事象</a:t>
            </a:r>
            <a:r>
              <a:rPr lang="en-US" altLang="ja-JP" dirty="0"/>
              <a:t>) </a:t>
            </a:r>
            <a:r>
              <a:rPr lang="ja-JP" altLang="en-US"/>
              <a:t>がどの</a:t>
            </a:r>
            <a:r>
              <a:rPr lang="en-US" altLang="ja-JP" dirty="0"/>
              <a:t> SNS </a:t>
            </a:r>
            <a:r>
              <a:rPr lang="ja-JP" altLang="en-US"/>
              <a:t>に起因するかを調査</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3687757" y="1797165"/>
            <a:ext cx="461665" cy="2169825"/>
          </a:xfrm>
          <a:prstGeom prst="rect">
            <a:avLst/>
          </a:prstGeom>
          <a:noFill/>
        </p:spPr>
        <p:txBody>
          <a:bodyPr vert="eaVert" wrap="none" rtlCol="0">
            <a:spAutoFit/>
          </a:bodyPr>
          <a:lstStyle/>
          <a:p>
            <a:r>
              <a:rPr lang="ja-JP" altLang="en-US"/>
              <a:t>各ミームの発生確</a:t>
            </a:r>
            <a:r>
              <a:rPr kumimoji="1" lang="ja-JP" altLang="en-US"/>
              <a:t>率</a:t>
            </a:r>
          </a:p>
        </p:txBody>
      </p:sp>
      <p:sp>
        <p:nvSpPr>
          <p:cNvPr id="75" name="正方形/長方形 74">
            <a:extLst>
              <a:ext uri="{FF2B5EF4-FFF2-40B4-BE49-F238E27FC236}">
                <a16:creationId xmlns:a16="http://schemas.microsoft.com/office/drawing/2014/main" id="{CE5498B5-93D2-A34B-B9F3-F41F9E9C8D8B}"/>
              </a:ext>
            </a:extLst>
          </p:cNvPr>
          <p:cNvSpPr/>
          <p:nvPr/>
        </p:nvSpPr>
        <p:spPr>
          <a:xfrm>
            <a:off x="6931044" y="5026494"/>
            <a:ext cx="546476" cy="4815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9" name="グループ化 8">
            <a:extLst>
              <a:ext uri="{FF2B5EF4-FFF2-40B4-BE49-F238E27FC236}">
                <a16:creationId xmlns:a16="http://schemas.microsoft.com/office/drawing/2014/main" id="{CED1B81C-663C-7245-B9E8-4200CE727915}"/>
              </a:ext>
            </a:extLst>
          </p:cNvPr>
          <p:cNvGrpSpPr/>
          <p:nvPr/>
        </p:nvGrpSpPr>
        <p:grpSpPr>
          <a:xfrm>
            <a:off x="3885599" y="1544053"/>
            <a:ext cx="5258401" cy="5390147"/>
            <a:chOff x="3885599" y="1544053"/>
            <a:chExt cx="5258401" cy="5390147"/>
          </a:xfrm>
        </p:grpSpPr>
        <p:pic>
          <p:nvPicPr>
            <p:cNvPr id="8" name="図 7">
              <a:extLst>
                <a:ext uri="{FF2B5EF4-FFF2-40B4-BE49-F238E27FC236}">
                  <a16:creationId xmlns:a16="http://schemas.microsoft.com/office/drawing/2014/main" id="{04101534-B70B-1741-9409-3F49390C06C4}"/>
                </a:ext>
              </a:extLst>
            </p:cNvPr>
            <p:cNvPicPr>
              <a:picLocks noChangeAspect="1"/>
            </p:cNvPicPr>
            <p:nvPr/>
          </p:nvPicPr>
          <p:blipFill>
            <a:blip r:embed="rId3"/>
            <a:stretch>
              <a:fillRect/>
            </a:stretch>
          </p:blipFill>
          <p:spPr>
            <a:xfrm>
              <a:off x="3909196" y="1544053"/>
              <a:ext cx="5234804" cy="5390147"/>
            </a:xfrm>
            <a:prstGeom prst="rect">
              <a:avLst/>
            </a:prstGeom>
          </p:spPr>
        </p:pic>
        <p:sp>
          <p:nvSpPr>
            <p:cNvPr id="15" name="コンテンツ プレースホルダー 2">
              <a:extLst>
                <a:ext uri="{FF2B5EF4-FFF2-40B4-BE49-F238E27FC236}">
                  <a16:creationId xmlns:a16="http://schemas.microsoft.com/office/drawing/2014/main" id="{17C2A0C7-713F-3F48-8E5C-698E0BB70FC5}"/>
                </a:ext>
              </a:extLst>
            </p:cNvPr>
            <p:cNvSpPr txBox="1">
              <a:spLocks/>
            </p:cNvSpPr>
            <p:nvPr/>
          </p:nvSpPr>
          <p:spPr>
            <a:xfrm>
              <a:off x="3957787" y="4438860"/>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事象の</a:t>
              </a:r>
              <a:br>
                <a:rPr lang="en-US" altLang="ja-JP" sz="1800" dirty="0"/>
              </a:br>
              <a:r>
                <a:rPr lang="ja-JP" altLang="en-US" sz="1800"/>
                <a:t>発生要因</a:t>
              </a:r>
              <a:endParaRPr lang="en-US" altLang="ja-JP" sz="1800" dirty="0"/>
            </a:p>
          </p:txBody>
        </p:sp>
        <p:sp>
          <p:nvSpPr>
            <p:cNvPr id="18" name="コンテンツ プレースホルダー 2">
              <a:extLst>
                <a:ext uri="{FF2B5EF4-FFF2-40B4-BE49-F238E27FC236}">
                  <a16:creationId xmlns:a16="http://schemas.microsoft.com/office/drawing/2014/main" id="{07898039-27ED-DA4A-B4F8-F88C2748E518}"/>
                </a:ext>
              </a:extLst>
            </p:cNvPr>
            <p:cNvSpPr txBox="1">
              <a:spLocks/>
            </p:cNvSpPr>
            <p:nvPr/>
          </p:nvSpPr>
          <p:spPr>
            <a:xfrm>
              <a:off x="3885599" y="5742626"/>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t>投稿に起因する</a:t>
              </a:r>
              <a:r>
                <a:rPr lang="en-US" altLang="ja-JP" sz="1800" dirty="0"/>
                <a:t> SNS</a:t>
              </a:r>
            </a:p>
          </p:txBody>
        </p:sp>
        <p:cxnSp>
          <p:nvCxnSpPr>
            <p:cNvPr id="49" name="直線矢印コネクタ 48">
              <a:extLst>
                <a:ext uri="{FF2B5EF4-FFF2-40B4-BE49-F238E27FC236}">
                  <a16:creationId xmlns:a16="http://schemas.microsoft.com/office/drawing/2014/main" id="{92153818-CFD2-0444-918A-58C822F8FC8B}"/>
                </a:ext>
              </a:extLst>
            </p:cNvPr>
            <p:cNvCxnSpPr>
              <a:cxnSpLocks/>
            </p:cNvCxnSpPr>
            <p:nvPr/>
          </p:nvCxnSpPr>
          <p:spPr>
            <a:xfrm flipV="1">
              <a:off x="4078206" y="2518458"/>
              <a:ext cx="0" cy="70798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52" name="直線矢印コネクタ 51">
              <a:extLst>
                <a:ext uri="{FF2B5EF4-FFF2-40B4-BE49-F238E27FC236}">
                  <a16:creationId xmlns:a16="http://schemas.microsoft.com/office/drawing/2014/main" id="{7017EBFB-5A50-214A-8E36-B29686450BFC}"/>
                </a:ext>
              </a:extLst>
            </p:cNvPr>
            <p:cNvCxnSpPr>
              <a:cxnSpLocks/>
            </p:cNvCxnSpPr>
            <p:nvPr/>
          </p:nvCxnSpPr>
          <p:spPr>
            <a:xfrm flipV="1">
              <a:off x="4080135" y="3249592"/>
              <a:ext cx="0" cy="70798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cxnSp>
          <p:nvCxnSpPr>
            <p:cNvPr id="53" name="直線矢印コネクタ 52">
              <a:extLst>
                <a:ext uri="{FF2B5EF4-FFF2-40B4-BE49-F238E27FC236}">
                  <a16:creationId xmlns:a16="http://schemas.microsoft.com/office/drawing/2014/main" id="{1127EDFB-9F82-B94F-9FFC-AEE1F207C262}"/>
                </a:ext>
              </a:extLst>
            </p:cNvPr>
            <p:cNvCxnSpPr>
              <a:cxnSpLocks/>
            </p:cNvCxnSpPr>
            <p:nvPr/>
          </p:nvCxnSpPr>
          <p:spPr>
            <a:xfrm flipV="1">
              <a:off x="4068561" y="1733309"/>
              <a:ext cx="0" cy="707986"/>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56" name="右中かっこ 55">
              <a:extLst>
                <a:ext uri="{FF2B5EF4-FFF2-40B4-BE49-F238E27FC236}">
                  <a16:creationId xmlns:a16="http://schemas.microsoft.com/office/drawing/2014/main" id="{72E72F48-F941-D043-906D-8EE652C56881}"/>
                </a:ext>
              </a:extLst>
            </p:cNvPr>
            <p:cNvSpPr/>
            <p:nvPr/>
          </p:nvSpPr>
          <p:spPr>
            <a:xfrm>
              <a:off x="6727371" y="4343400"/>
              <a:ext cx="228600" cy="1066800"/>
            </a:xfrm>
            <a:prstGeom prst="rightBrace">
              <a:avLst/>
            </a:prstGeom>
            <a:solidFill>
              <a:schemeClr val="bg1"/>
            </a:solidFill>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7" name="右中かっこ 56">
              <a:extLst>
                <a:ext uri="{FF2B5EF4-FFF2-40B4-BE49-F238E27FC236}">
                  <a16:creationId xmlns:a16="http://schemas.microsoft.com/office/drawing/2014/main" id="{0EC2635E-7A27-EC43-B224-AC88425409A2}"/>
                </a:ext>
              </a:extLst>
            </p:cNvPr>
            <p:cNvSpPr/>
            <p:nvPr/>
          </p:nvSpPr>
          <p:spPr>
            <a:xfrm>
              <a:off x="5682342" y="4354286"/>
              <a:ext cx="228600" cy="1066800"/>
            </a:xfrm>
            <a:prstGeom prst="rightBrace">
              <a:avLst/>
            </a:prstGeom>
            <a:solidFill>
              <a:schemeClr val="bg1"/>
            </a:solidFill>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7" name="左右矢印 66">
              <a:extLst>
                <a:ext uri="{FF2B5EF4-FFF2-40B4-BE49-F238E27FC236}">
                  <a16:creationId xmlns:a16="http://schemas.microsoft.com/office/drawing/2014/main" id="{81325148-4620-894B-87D1-F54FF5FE1BD4}"/>
                </a:ext>
              </a:extLst>
            </p:cNvPr>
            <p:cNvSpPr/>
            <p:nvPr/>
          </p:nvSpPr>
          <p:spPr>
            <a:xfrm rot="20186184">
              <a:off x="5733502" y="4574475"/>
              <a:ext cx="768137" cy="151273"/>
            </a:xfrm>
            <a:prstGeom prst="leftRightArrow">
              <a:avLst>
                <a:gd name="adj1" fmla="val 0"/>
                <a:gd name="adj2" fmla="val 8525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左右矢印 67">
              <a:extLst>
                <a:ext uri="{FF2B5EF4-FFF2-40B4-BE49-F238E27FC236}">
                  <a16:creationId xmlns:a16="http://schemas.microsoft.com/office/drawing/2014/main" id="{E974B981-12DB-7B43-816A-39C24ECED638}"/>
                </a:ext>
              </a:extLst>
            </p:cNvPr>
            <p:cNvSpPr/>
            <p:nvPr/>
          </p:nvSpPr>
          <p:spPr>
            <a:xfrm rot="20426711">
              <a:off x="6852826" y="4678732"/>
              <a:ext cx="737734" cy="151273"/>
            </a:xfrm>
            <a:prstGeom prst="leftRightArrow">
              <a:avLst>
                <a:gd name="adj1" fmla="val 0"/>
                <a:gd name="adj2" fmla="val 8525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右矢印 73">
              <a:extLst>
                <a:ext uri="{FF2B5EF4-FFF2-40B4-BE49-F238E27FC236}">
                  <a16:creationId xmlns:a16="http://schemas.microsoft.com/office/drawing/2014/main" id="{C7198538-2EE5-1F49-85F0-E48A51E514E9}"/>
                </a:ext>
              </a:extLst>
            </p:cNvPr>
            <p:cNvSpPr/>
            <p:nvPr/>
          </p:nvSpPr>
          <p:spPr>
            <a:xfrm rot="19651670">
              <a:off x="6859440" y="5189017"/>
              <a:ext cx="747367" cy="133611"/>
            </a:xfrm>
            <a:prstGeom prst="rightArrow">
              <a:avLst>
                <a:gd name="adj1" fmla="val 0"/>
                <a:gd name="adj2" fmla="val 9307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右矢印 75">
              <a:extLst>
                <a:ext uri="{FF2B5EF4-FFF2-40B4-BE49-F238E27FC236}">
                  <a16:creationId xmlns:a16="http://schemas.microsoft.com/office/drawing/2014/main" id="{5CE04310-8C77-3A4C-ACC2-468F6F10622B}"/>
                </a:ext>
              </a:extLst>
            </p:cNvPr>
            <p:cNvSpPr/>
            <p:nvPr/>
          </p:nvSpPr>
          <p:spPr>
            <a:xfrm rot="14210091">
              <a:off x="5791831" y="5027718"/>
              <a:ext cx="120893" cy="130696"/>
            </a:xfrm>
            <a:prstGeom prst="rightArrow">
              <a:avLst>
                <a:gd name="adj1" fmla="val 0"/>
                <a:gd name="adj2" fmla="val 9307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2" name="フリーフォーム 11">
            <a:extLst>
              <a:ext uri="{FF2B5EF4-FFF2-40B4-BE49-F238E27FC236}">
                <a16:creationId xmlns:a16="http://schemas.microsoft.com/office/drawing/2014/main" id="{F25880B7-896E-5E48-8BB5-7E1C49E9CDA3}"/>
              </a:ext>
            </a:extLst>
          </p:cNvPr>
          <p:cNvSpPr/>
          <p:nvPr/>
        </p:nvSpPr>
        <p:spPr>
          <a:xfrm>
            <a:off x="4355123" y="2860431"/>
            <a:ext cx="1050595" cy="1399435"/>
          </a:xfrm>
          <a:custGeom>
            <a:avLst/>
            <a:gdLst>
              <a:gd name="connsiteX0" fmla="*/ 0 w 1048871"/>
              <a:gd name="connsiteY0" fmla="*/ 0 h 1382195"/>
              <a:gd name="connsiteX1" fmla="*/ 242047 w 1048871"/>
              <a:gd name="connsiteY1" fmla="*/ 1250576 h 1382195"/>
              <a:gd name="connsiteX2" fmla="*/ 1048871 w 1048871"/>
              <a:gd name="connsiteY2" fmla="*/ 1344705 h 1382195"/>
              <a:gd name="connsiteX3" fmla="*/ 1048871 w 1048871"/>
              <a:gd name="connsiteY3" fmla="*/ 1344705 h 1382195"/>
            </a:gdLst>
            <a:ahLst/>
            <a:cxnLst>
              <a:cxn ang="0">
                <a:pos x="connsiteX0" y="connsiteY0"/>
              </a:cxn>
              <a:cxn ang="0">
                <a:pos x="connsiteX1" y="connsiteY1"/>
              </a:cxn>
              <a:cxn ang="0">
                <a:pos x="connsiteX2" y="connsiteY2"/>
              </a:cxn>
              <a:cxn ang="0">
                <a:pos x="connsiteX3" y="connsiteY3"/>
              </a:cxn>
            </a:cxnLst>
            <a:rect l="l" t="t" r="r" b="b"/>
            <a:pathLst>
              <a:path w="1048871" h="1382195">
                <a:moveTo>
                  <a:pt x="0" y="0"/>
                </a:moveTo>
                <a:cubicBezTo>
                  <a:pt x="33617" y="513229"/>
                  <a:pt x="67235" y="1026459"/>
                  <a:pt x="242047" y="1250576"/>
                </a:cubicBezTo>
                <a:cubicBezTo>
                  <a:pt x="416859" y="1474694"/>
                  <a:pt x="1048871" y="1344705"/>
                  <a:pt x="1048871" y="1344705"/>
                </a:cubicBezTo>
                <a:lnTo>
                  <a:pt x="1048871" y="1344705"/>
                </a:lnTo>
              </a:path>
            </a:pathLst>
          </a:custGeom>
          <a:noFill/>
          <a:ln w="19050">
            <a:tailEnd type="triangl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フリーフォーム 12">
            <a:extLst>
              <a:ext uri="{FF2B5EF4-FFF2-40B4-BE49-F238E27FC236}">
                <a16:creationId xmlns:a16="http://schemas.microsoft.com/office/drawing/2014/main" id="{0BE193B6-F1E5-8E46-BBDA-3CA4DC11CB80}"/>
              </a:ext>
            </a:extLst>
          </p:cNvPr>
          <p:cNvSpPr/>
          <p:nvPr/>
        </p:nvSpPr>
        <p:spPr>
          <a:xfrm>
            <a:off x="5082988" y="3617259"/>
            <a:ext cx="1398494" cy="640641"/>
          </a:xfrm>
          <a:custGeom>
            <a:avLst/>
            <a:gdLst>
              <a:gd name="connsiteX0" fmla="*/ 0 w 1398494"/>
              <a:gd name="connsiteY0" fmla="*/ 0 h 640641"/>
              <a:gd name="connsiteX1" fmla="*/ 914400 w 1398494"/>
              <a:gd name="connsiteY1" fmla="*/ 578223 h 640641"/>
              <a:gd name="connsiteX2" fmla="*/ 1398494 w 1398494"/>
              <a:gd name="connsiteY2" fmla="*/ 605117 h 640641"/>
            </a:gdLst>
            <a:ahLst/>
            <a:cxnLst>
              <a:cxn ang="0">
                <a:pos x="connsiteX0" y="connsiteY0"/>
              </a:cxn>
              <a:cxn ang="0">
                <a:pos x="connsiteX1" y="connsiteY1"/>
              </a:cxn>
              <a:cxn ang="0">
                <a:pos x="connsiteX2" y="connsiteY2"/>
              </a:cxn>
            </a:cxnLst>
            <a:rect l="l" t="t" r="r" b="b"/>
            <a:pathLst>
              <a:path w="1398494" h="640641">
                <a:moveTo>
                  <a:pt x="0" y="0"/>
                </a:moveTo>
                <a:cubicBezTo>
                  <a:pt x="340659" y="238685"/>
                  <a:pt x="681318" y="477370"/>
                  <a:pt x="914400" y="578223"/>
                </a:cubicBezTo>
                <a:cubicBezTo>
                  <a:pt x="1147482" y="679076"/>
                  <a:pt x="1288676" y="634252"/>
                  <a:pt x="1398494" y="605117"/>
                </a:cubicBezTo>
              </a:path>
            </a:pathLst>
          </a:custGeom>
          <a:noFill/>
          <a:ln w="19050">
            <a:tailEnd type="triangl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フリーフォーム 15">
            <a:extLst>
              <a:ext uri="{FF2B5EF4-FFF2-40B4-BE49-F238E27FC236}">
                <a16:creationId xmlns:a16="http://schemas.microsoft.com/office/drawing/2014/main" id="{5C002AC6-47ED-CF47-9A5E-8FCFA429F738}"/>
              </a:ext>
            </a:extLst>
          </p:cNvPr>
          <p:cNvSpPr/>
          <p:nvPr/>
        </p:nvSpPr>
        <p:spPr>
          <a:xfrm>
            <a:off x="5325035" y="1694329"/>
            <a:ext cx="2191871" cy="2528047"/>
          </a:xfrm>
          <a:custGeom>
            <a:avLst/>
            <a:gdLst>
              <a:gd name="connsiteX0" fmla="*/ 0 w 2232212"/>
              <a:gd name="connsiteY0" fmla="*/ 0 h 2528047"/>
              <a:gd name="connsiteX1" fmla="*/ 1438836 w 2232212"/>
              <a:gd name="connsiteY1" fmla="*/ 1035424 h 2528047"/>
              <a:gd name="connsiteX2" fmla="*/ 1775012 w 2232212"/>
              <a:gd name="connsiteY2" fmla="*/ 2245659 h 2528047"/>
              <a:gd name="connsiteX3" fmla="*/ 2232212 w 2232212"/>
              <a:gd name="connsiteY3" fmla="*/ 2528047 h 2528047"/>
              <a:gd name="connsiteX4" fmla="*/ 2232212 w 2232212"/>
              <a:gd name="connsiteY4" fmla="*/ 2528047 h 25280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212" h="2528047">
                <a:moveTo>
                  <a:pt x="0" y="0"/>
                </a:moveTo>
                <a:cubicBezTo>
                  <a:pt x="571500" y="330573"/>
                  <a:pt x="1143001" y="661147"/>
                  <a:pt x="1438836" y="1035424"/>
                </a:cubicBezTo>
                <a:cubicBezTo>
                  <a:pt x="1734671" y="1409701"/>
                  <a:pt x="1642783" y="1996889"/>
                  <a:pt x="1775012" y="2245659"/>
                </a:cubicBezTo>
                <a:cubicBezTo>
                  <a:pt x="1907241" y="2494430"/>
                  <a:pt x="2232212" y="2528047"/>
                  <a:pt x="2232212" y="2528047"/>
                </a:cubicBezTo>
                <a:lnTo>
                  <a:pt x="2232212" y="2528047"/>
                </a:lnTo>
              </a:path>
            </a:pathLst>
          </a:custGeom>
          <a:noFill/>
          <a:ln w="19050">
            <a:tailEnd type="triangl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フリーフォーム 18">
            <a:extLst>
              <a:ext uri="{FF2B5EF4-FFF2-40B4-BE49-F238E27FC236}">
                <a16:creationId xmlns:a16="http://schemas.microsoft.com/office/drawing/2014/main" id="{72DA2650-5F91-0640-B5CB-1682AE05D63D}"/>
              </a:ext>
            </a:extLst>
          </p:cNvPr>
          <p:cNvSpPr/>
          <p:nvPr/>
        </p:nvSpPr>
        <p:spPr>
          <a:xfrm>
            <a:off x="7046259" y="2877671"/>
            <a:ext cx="1573306" cy="1331258"/>
          </a:xfrm>
          <a:custGeom>
            <a:avLst/>
            <a:gdLst>
              <a:gd name="connsiteX0" fmla="*/ 0 w 1653988"/>
              <a:gd name="connsiteY0" fmla="*/ 0 h 1600200"/>
              <a:gd name="connsiteX1" fmla="*/ 1062317 w 1653988"/>
              <a:gd name="connsiteY1" fmla="*/ 1371600 h 1600200"/>
              <a:gd name="connsiteX2" fmla="*/ 1653988 w 1653988"/>
              <a:gd name="connsiteY2" fmla="*/ 1600200 h 1600200"/>
            </a:gdLst>
            <a:ahLst/>
            <a:cxnLst>
              <a:cxn ang="0">
                <a:pos x="connsiteX0" y="connsiteY0"/>
              </a:cxn>
              <a:cxn ang="0">
                <a:pos x="connsiteX1" y="connsiteY1"/>
              </a:cxn>
              <a:cxn ang="0">
                <a:pos x="connsiteX2" y="connsiteY2"/>
              </a:cxn>
            </a:cxnLst>
            <a:rect l="l" t="t" r="r" b="b"/>
            <a:pathLst>
              <a:path w="1653988" h="1600200">
                <a:moveTo>
                  <a:pt x="0" y="0"/>
                </a:moveTo>
                <a:cubicBezTo>
                  <a:pt x="393326" y="552450"/>
                  <a:pt x="786652" y="1104900"/>
                  <a:pt x="1062317" y="1371600"/>
                </a:cubicBezTo>
                <a:cubicBezTo>
                  <a:pt x="1337982" y="1638300"/>
                  <a:pt x="1515035" y="1463488"/>
                  <a:pt x="1653988" y="1600200"/>
                </a:cubicBezTo>
              </a:path>
            </a:pathLst>
          </a:custGeom>
          <a:noFill/>
          <a:ln w="19050">
            <a:tailEnd type="triangl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5088628" y="3702213"/>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フリーフォーム 31">
            <a:extLst>
              <a:ext uri="{FF2B5EF4-FFF2-40B4-BE49-F238E27FC236}">
                <a16:creationId xmlns:a16="http://schemas.microsoft.com/office/drawing/2014/main" id="{564AEFDE-9B3D-F344-BB23-8A0408A80845}"/>
              </a:ext>
            </a:extLst>
          </p:cNvPr>
          <p:cNvSpPr/>
          <p:nvPr/>
        </p:nvSpPr>
        <p:spPr>
          <a:xfrm>
            <a:off x="5327568" y="1877568"/>
            <a:ext cx="103065" cy="404888"/>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17719</TotalTime>
  <Words>1592</Words>
  <Application>Microsoft Macintosh PowerPoint</Application>
  <PresentationFormat>画面に合わせる (4:3)</PresentationFormat>
  <Paragraphs>288</Paragraphs>
  <Slides>12</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12</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前提知識 1｜利用する SNS データセット</vt:lpstr>
      <vt:lpstr>前提知識 2｜ミームを保有するデータベース</vt:lpstr>
      <vt:lpstr>提案手法｜複数 SNS のミームを意味付け</vt:lpstr>
      <vt:lpstr>評価｜SNS 毎に投稿されるミームの割合</vt:lpstr>
      <vt:lpstr>評価｜ミームの投稿数の推移</vt:lpstr>
      <vt:lpstr>提案手法｜複数 SNS 間のミームの伝搬を検知</vt:lpstr>
      <vt:lpstr>評価｜拡散された人種差別的ミームの割合</vt:lpstr>
      <vt:lpstr>評価｜人種差別的ミームが拡散される確率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426</cp:revision>
  <cp:lastPrinted>2019-07-16T11:30:10Z</cp:lastPrinted>
  <dcterms:created xsi:type="dcterms:W3CDTF">2017-02-09T05:17:45Z</dcterms:created>
  <dcterms:modified xsi:type="dcterms:W3CDTF">2019-07-18T05:44:32Z</dcterms:modified>
</cp:coreProperties>
</file>